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3" r:id="rId8"/>
    <p:sldId id="264" r:id="rId9"/>
    <p:sldId id="262" r:id="rId10"/>
    <p:sldId id="257" r:id="rId1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F25"/>
    <a:srgbClr val="87777A"/>
    <a:srgbClr val="2E75B6"/>
    <a:srgbClr val="F3D9B3"/>
    <a:srgbClr val="E6E6E6"/>
    <a:srgbClr val="FFCCCC"/>
    <a:srgbClr val="FF9999"/>
    <a:srgbClr val="FEEFB0"/>
    <a:srgbClr val="FEEB9A"/>
    <a:srgbClr val="EBF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6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6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7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31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30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41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11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2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0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7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8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2A60-6466-46D3-920F-457799CBEF0D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3564-DF76-41E0-B27A-627FD9504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6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6" r="6787"/>
          <a:stretch/>
        </p:blipFill>
        <p:spPr>
          <a:xfrm>
            <a:off x="0" y="-18000"/>
            <a:ext cx="12203723" cy="6876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" t="33423" r="2528"/>
          <a:stretch/>
        </p:blipFill>
        <p:spPr>
          <a:xfrm>
            <a:off x="2329961" y="685800"/>
            <a:ext cx="7543800" cy="21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7306" y="0"/>
            <a:ext cx="12244854" cy="6858000"/>
            <a:chOff x="7306" y="0"/>
            <a:chExt cx="12244854" cy="68580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51" b="19164"/>
            <a:stretch/>
          </p:blipFill>
          <p:spPr>
            <a:xfrm>
              <a:off x="7306" y="721886"/>
              <a:ext cx="12244854" cy="6136114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7" r="1735"/>
            <a:stretch/>
          </p:blipFill>
          <p:spPr>
            <a:xfrm>
              <a:off x="12032" y="0"/>
              <a:ext cx="12240128" cy="1588169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71" y="437911"/>
            <a:ext cx="8830525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696" y="0"/>
            <a:ext cx="8832304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262" y="231006"/>
            <a:ext cx="9875272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anose="02040502050505030304" pitchFamily="18" charset="0"/>
              </a:rPr>
              <a:t>Willkommen im alten Rom!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Rom war der Mittelpunkt der antiken Welt. Hier traf man Menschen aller Art: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Senatoren, die am bunten Streifen auf ihrer Kleidung zu erkennen waren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würdevolle Priesterinnen und ihre Wachleute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sportliche Schwertkämpfer </a:t>
            </a:r>
            <a:br>
              <a:rPr lang="de-DE" sz="2000" dirty="0"/>
            </a:br>
            <a:r>
              <a:rPr lang="de-DE" sz="2000" dirty="0"/>
              <a:t>(„Gladiatoren“)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geschäftstüchtige </a:t>
            </a:r>
            <a:br>
              <a:rPr lang="de-DE" sz="2000" dirty="0"/>
            </a:br>
            <a:r>
              <a:rPr lang="de-DE" sz="2000" dirty="0"/>
              <a:t>Kaufleute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tapfere Soldaten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griechische Denker </a:t>
            </a:r>
            <a:br>
              <a:rPr lang="de-DE" sz="2000" dirty="0"/>
            </a:br>
            <a:r>
              <a:rPr lang="de-DE" sz="2000" dirty="0"/>
              <a:t>(„Philosophen“)</a:t>
            </a:r>
          </a:p>
          <a:p>
            <a:pPr>
              <a:spcBef>
                <a:spcPts val="600"/>
              </a:spcBef>
            </a:pPr>
            <a:endParaRPr lang="de-DE" sz="1100" b="1" dirty="0"/>
          </a:p>
          <a:p>
            <a:pPr>
              <a:spcBef>
                <a:spcPts val="600"/>
              </a:spcBef>
            </a:pPr>
            <a:r>
              <a:rPr lang="de-DE" sz="2000" b="1" dirty="0"/>
              <a:t>Findest du Vertreter </a:t>
            </a:r>
            <a:br>
              <a:rPr lang="de-DE" sz="2000" b="1" dirty="0"/>
            </a:br>
            <a:r>
              <a:rPr lang="de-DE" sz="2000" b="1" dirty="0"/>
              <a:t>dieser Gruppen auf </a:t>
            </a:r>
            <a:br>
              <a:rPr lang="de-DE" sz="2000" b="1" dirty="0"/>
            </a:br>
            <a:r>
              <a:rPr lang="de-DE" sz="2000" b="1" dirty="0"/>
              <a:t>dem Bild? Wen kannst </a:t>
            </a:r>
            <a:br>
              <a:rPr lang="de-DE" sz="2000" b="1" dirty="0"/>
            </a:br>
            <a:r>
              <a:rPr lang="de-DE" sz="2000" b="1" dirty="0"/>
              <a:t>du noch entdecken?</a:t>
            </a:r>
          </a:p>
        </p:txBody>
      </p:sp>
    </p:spTree>
    <p:extLst>
      <p:ext uri="{BB962C8B-B14F-4D97-AF65-F5344CB8AC3E}">
        <p14:creationId xmlns:p14="http://schemas.microsoft.com/office/powerpoint/2010/main" val="412921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F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1384" y="231006"/>
            <a:ext cx="986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rgbClr val="BD5115"/>
                </a:solidFill>
                <a:latin typeface="Palatino Linotype" panose="02040502050505030304" pitchFamily="18" charset="0"/>
              </a:rPr>
              <a:t>Eine versunkene Welt</a:t>
            </a:r>
          </a:p>
          <a:p>
            <a:r>
              <a:rPr lang="de-DE" sz="2000" b="1" dirty="0"/>
              <a:t>Beim Ausbruch des Vulkans Vesuv wurde die Stadt Pompeji komplett verschüttet. </a:t>
            </a:r>
          </a:p>
          <a:p>
            <a:r>
              <a:rPr lang="de-DE" sz="2000" b="1" dirty="0"/>
              <a:t>Ausgrabungen haben diese versunkene Welt wieder zum Vorschein gebracht.</a:t>
            </a:r>
          </a:p>
          <a:p>
            <a:r>
              <a:rPr lang="de-DE" sz="2000" b="1" dirty="0"/>
              <a:t>Erkennst du, um was es sich bei den Funden handelt?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0350"/>
            <a:ext cx="4755770" cy="406880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532" y="3062055"/>
            <a:ext cx="2018372" cy="38070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58" y="2195142"/>
            <a:ext cx="2018136" cy="180224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754" y="3584030"/>
            <a:ext cx="2416975" cy="28011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0374" y="2016802"/>
            <a:ext cx="1558976" cy="18288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7841" y="4984595"/>
            <a:ext cx="2015647" cy="197675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686292" y="2363117"/>
            <a:ext cx="1040395" cy="400110"/>
          </a:xfrm>
          <a:prstGeom prst="borderCallout1">
            <a:avLst>
              <a:gd name="adj1" fmla="val 48050"/>
              <a:gd name="adj2" fmla="val 99755"/>
              <a:gd name="adj3" fmla="val 94920"/>
              <a:gd name="adj4" fmla="val 153997"/>
            </a:avLst>
          </a:prstGeom>
          <a:solidFill>
            <a:schemeClr val="bg1"/>
          </a:solidFill>
          <a:ln w="38100">
            <a:solidFill>
              <a:srgbClr val="E66914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Brot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154431" y="2195142"/>
            <a:ext cx="1040395" cy="400110"/>
          </a:xfrm>
          <a:prstGeom prst="borderCallout1">
            <a:avLst>
              <a:gd name="adj1" fmla="val 48050"/>
              <a:gd name="adj2" fmla="val 99755"/>
              <a:gd name="adj3" fmla="val 127150"/>
              <a:gd name="adj4" fmla="val 150616"/>
            </a:avLst>
          </a:prstGeom>
          <a:solidFill>
            <a:schemeClr val="bg1"/>
          </a:solidFill>
          <a:ln w="38100">
            <a:solidFill>
              <a:srgbClr val="E66914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Würfel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315231" y="5360373"/>
            <a:ext cx="1040395" cy="707886"/>
          </a:xfrm>
          <a:prstGeom prst="borderCallout1">
            <a:avLst>
              <a:gd name="adj1" fmla="val 48050"/>
              <a:gd name="adj2" fmla="val 99755"/>
              <a:gd name="adj3" fmla="val 127150"/>
              <a:gd name="adj4" fmla="val 150616"/>
            </a:avLst>
          </a:prstGeom>
          <a:solidFill>
            <a:schemeClr val="bg1"/>
          </a:solidFill>
          <a:ln w="38100">
            <a:solidFill>
              <a:srgbClr val="E66914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Boden-mosaik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561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015" y="231006"/>
            <a:ext cx="9875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Die </a:t>
            </a:r>
            <a:r>
              <a:rPr lang="de-DE" sz="3200" b="1" spc="-150" dirty="0">
                <a:solidFill>
                  <a:srgbClr val="2E75B6"/>
                </a:solidFill>
                <a:latin typeface="Palatino Linotype" panose="02040502050505030304" pitchFamily="18" charset="0"/>
              </a:rPr>
              <a:t>Welt</a:t>
            </a:r>
            <a:r>
              <a:rPr lang="de-DE" sz="3200" b="1" spc="-15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der antiken Sagen</a:t>
            </a:r>
          </a:p>
          <a:p>
            <a:r>
              <a:rPr lang="de-DE" sz="2000" b="1" dirty="0"/>
              <a:t>Im Lateinunterricht begegnen dir auch Götter. Jede Gottheit </a:t>
            </a:r>
            <a:br>
              <a:rPr lang="de-DE" sz="2000" b="1" dirty="0"/>
            </a:br>
            <a:r>
              <a:rPr lang="de-DE" sz="2000" b="1" dirty="0"/>
              <a:t>war für eine bestimmte Aufgabe zuständig. </a:t>
            </a:r>
            <a:br>
              <a:rPr lang="de-DE" sz="2000" b="1" dirty="0"/>
            </a:br>
            <a:r>
              <a:rPr lang="de-DE" sz="2000" b="1" dirty="0"/>
              <a:t>Findest du mithilfe der Bilder heraus, welche es jeweils ist?</a:t>
            </a:r>
          </a:p>
          <a:p>
            <a:pPr>
              <a:spcAft>
                <a:spcPts val="600"/>
              </a:spcAft>
            </a:pPr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2E75B6"/>
                </a:solidFill>
              </a:rPr>
              <a:t>Jupiter</a:t>
            </a:r>
            <a:r>
              <a:rPr lang="de-DE" sz="2000" dirty="0"/>
              <a:t> ist der Herrscher über Götter und Menschen und schickt 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a) Blumen  b) Gewitter  c) Steine</a:t>
            </a:r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2E75B6"/>
                </a:solidFill>
              </a:rPr>
              <a:t>Venus</a:t>
            </a:r>
            <a:r>
              <a:rPr lang="de-DE" sz="2000" dirty="0"/>
              <a:t> ist die Göttin der Liebe und auch zuständig für 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a) Wasser  b) Möbel  c) Schönheit</a:t>
            </a:r>
          </a:p>
          <a:p>
            <a:pPr>
              <a:spcAft>
                <a:spcPts val="600"/>
              </a:spcAft>
            </a:pPr>
            <a:endParaRPr lang="de-DE" sz="2000" dirty="0"/>
          </a:p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2E75B6"/>
                </a:solidFill>
              </a:rPr>
              <a:t>Apoll</a:t>
            </a:r>
            <a:r>
              <a:rPr lang="de-DE" sz="2000" dirty="0"/>
              <a:t> kümmert sich unter anderem </a:t>
            </a:r>
            <a:br>
              <a:rPr lang="de-DE" sz="2000" dirty="0"/>
            </a:br>
            <a:r>
              <a:rPr lang="de-DE" sz="2000" dirty="0"/>
              <a:t>um die Medizin, aber auch um</a:t>
            </a:r>
          </a:p>
          <a:p>
            <a:pPr>
              <a:spcAft>
                <a:spcPts val="600"/>
              </a:spcAft>
            </a:pPr>
            <a:r>
              <a:rPr lang="de-DE" sz="2000" dirty="0"/>
              <a:t>a) Musik  b) Kekse  c) Krieg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703820" y="0"/>
            <a:ext cx="3291840" cy="6858000"/>
            <a:chOff x="7703820" y="0"/>
            <a:chExt cx="3291840" cy="6858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03820" y="0"/>
              <a:ext cx="3291840" cy="6842825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955280" y="6412230"/>
              <a:ext cx="1223010" cy="4457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409" y="4199709"/>
            <a:ext cx="2743200" cy="2658291"/>
          </a:xfrm>
          <a:prstGeom prst="rect">
            <a:avLst/>
          </a:prstGeom>
        </p:spPr>
      </p:pic>
      <p:cxnSp>
        <p:nvCxnSpPr>
          <p:cNvPr id="14" name="Gerader Verbinder 13"/>
          <p:cNvCxnSpPr/>
          <p:nvPr/>
        </p:nvCxnSpPr>
        <p:spPr>
          <a:xfrm>
            <a:off x="2086439" y="3197081"/>
            <a:ext cx="841209" cy="53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3071664" y="4330273"/>
            <a:ext cx="1028373" cy="73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900578" y="5794516"/>
            <a:ext cx="612361" cy="81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015801" y="1492001"/>
            <a:ext cx="122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Jupiter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164663" y="3275862"/>
            <a:ext cx="122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Venus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750448" y="5186723"/>
            <a:ext cx="122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Apoll</a:t>
            </a:r>
          </a:p>
        </p:txBody>
      </p:sp>
    </p:spTree>
    <p:extLst>
      <p:ext uri="{BB962C8B-B14F-4D97-AF65-F5344CB8AC3E}">
        <p14:creationId xmlns:p14="http://schemas.microsoft.com/office/powerpoint/2010/main" val="15315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1383" y="231006"/>
            <a:ext cx="986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rgbClr val="974D8E"/>
                </a:solidFill>
                <a:latin typeface="Palatino Linotype" panose="02040502050505030304" pitchFamily="18" charset="0"/>
              </a:rPr>
              <a:t>Die Sprache kluger Köpfe</a:t>
            </a:r>
          </a:p>
          <a:p>
            <a:r>
              <a:rPr lang="de-DE" sz="2000" b="1" dirty="0"/>
              <a:t>Auch im Mittelalter und in der Neuzeit verständigten sich europäische Gelehrte</a:t>
            </a:r>
          </a:p>
          <a:p>
            <a:r>
              <a:rPr lang="de-DE" sz="2000" b="1" dirty="0"/>
              <a:t>auf Latein. Latein ist die Grundsprache Europas. Wenn du sie beherrschst,</a:t>
            </a:r>
          </a:p>
          <a:p>
            <a:r>
              <a:rPr lang="de-DE" sz="2000" b="1" dirty="0"/>
              <a:t>kannst du dir die Wurzeln unserer Kultur erschließen.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080" y="1973175"/>
            <a:ext cx="8454231" cy="49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873" y="1224136"/>
            <a:ext cx="3696594" cy="56338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1383" y="231006"/>
            <a:ext cx="9863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rgbClr val="BF3F25"/>
                </a:solidFill>
                <a:latin typeface="Palatino Linotype" panose="02040502050505030304" pitchFamily="18" charset="0"/>
              </a:rPr>
              <a:t>Deutsch neu entdecken</a:t>
            </a:r>
          </a:p>
          <a:p>
            <a:r>
              <a:rPr lang="de-DE" sz="2000" b="1" dirty="0"/>
              <a:t>Im Deutschen gibt es viele Wörter, </a:t>
            </a:r>
            <a:br>
              <a:rPr lang="de-DE" sz="2000" b="1" dirty="0"/>
            </a:br>
            <a:r>
              <a:rPr lang="de-DE" sz="2000" b="1" dirty="0"/>
              <a:t>die aus dem Lateinischen stammen.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236" y="332655"/>
            <a:ext cx="1407384" cy="86404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489" y="3059869"/>
            <a:ext cx="1503511" cy="87748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5"/>
          <a:stretch/>
        </p:blipFill>
        <p:spPr>
          <a:xfrm>
            <a:off x="10575773" y="948724"/>
            <a:ext cx="1496892" cy="1003118"/>
          </a:xfrm>
          <a:prstGeom prst="rect">
            <a:avLst/>
          </a:prstGeom>
        </p:spPr>
      </p:pic>
      <p:cxnSp>
        <p:nvCxnSpPr>
          <p:cNvPr id="30" name="Gewinkelte Verbindung 29"/>
          <p:cNvCxnSpPr/>
          <p:nvPr/>
        </p:nvCxnSpPr>
        <p:spPr>
          <a:xfrm flipV="1">
            <a:off x="4293473" y="3208239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/>
          <p:cNvCxnSpPr/>
          <p:nvPr/>
        </p:nvCxnSpPr>
        <p:spPr>
          <a:xfrm flipV="1">
            <a:off x="5198423" y="2562663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/>
          <p:nvPr/>
        </p:nvCxnSpPr>
        <p:spPr>
          <a:xfrm flipV="1">
            <a:off x="6103373" y="1917088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flipV="1">
            <a:off x="7037276" y="1271512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/>
          <p:cNvCxnSpPr/>
          <p:nvPr/>
        </p:nvCxnSpPr>
        <p:spPr>
          <a:xfrm flipV="1">
            <a:off x="3421884" y="3853815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/>
          <p:nvPr/>
        </p:nvCxnSpPr>
        <p:spPr>
          <a:xfrm flipV="1">
            <a:off x="2545887" y="4508807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/>
          <p:nvPr/>
        </p:nvCxnSpPr>
        <p:spPr>
          <a:xfrm flipV="1">
            <a:off x="1643405" y="5159688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/>
          <p:nvPr/>
        </p:nvCxnSpPr>
        <p:spPr>
          <a:xfrm flipV="1">
            <a:off x="767408" y="5805264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/>
          <p:nvPr/>
        </p:nvCxnSpPr>
        <p:spPr>
          <a:xfrm flipV="1">
            <a:off x="8049097" y="625936"/>
            <a:ext cx="1751994" cy="645576"/>
          </a:xfrm>
          <a:prstGeom prst="bentConnector3">
            <a:avLst>
              <a:gd name="adj1" fmla="val 50000"/>
            </a:avLst>
          </a:prstGeom>
          <a:ln w="63500" cap="sq">
            <a:solidFill>
              <a:srgbClr val="87777A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leichschenkliges Dreieck 44"/>
          <p:cNvSpPr/>
          <p:nvPr/>
        </p:nvSpPr>
        <p:spPr>
          <a:xfrm rot="5400000">
            <a:off x="9747390" y="386357"/>
            <a:ext cx="576064" cy="468662"/>
          </a:xfrm>
          <a:prstGeom prst="triangle">
            <a:avLst>
              <a:gd name="adj" fmla="val 53567"/>
            </a:avLst>
          </a:prstGeom>
          <a:solidFill>
            <a:srgbClr val="877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47"/>
          <a:stretch/>
        </p:blipFill>
        <p:spPr>
          <a:xfrm>
            <a:off x="10864320" y="2192240"/>
            <a:ext cx="1208345" cy="899718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253" y="1564792"/>
            <a:ext cx="1475997" cy="855828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589" y="2095191"/>
            <a:ext cx="1252757" cy="832834"/>
          </a:xfrm>
          <a:prstGeom prst="rect">
            <a:avLst/>
          </a:prstGeom>
        </p:spPr>
      </p:pic>
      <p:graphicFrame>
        <p:nvGraphicFramePr>
          <p:cNvPr id="49" name="Tabel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00463"/>
              </p:ext>
            </p:extLst>
          </p:nvPr>
        </p:nvGraphicFramePr>
        <p:xfrm>
          <a:off x="4976864" y="4919618"/>
          <a:ext cx="6879775" cy="148667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79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557">
                <a:tc>
                  <a:txBody>
                    <a:bodyPr/>
                    <a:lstStyle/>
                    <a:p>
                      <a:r>
                        <a:rPr lang="de-DE" sz="2000" dirty="0" err="1"/>
                        <a:t>dividere</a:t>
                      </a:r>
                      <a:r>
                        <a:rPr lang="de-DE" sz="2000" dirty="0"/>
                        <a:t> (teilen)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BF3F25"/>
                          </a:solidFill>
                        </a:rPr>
                        <a:t>˃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57">
                <a:tc>
                  <a:txBody>
                    <a:bodyPr/>
                    <a:lstStyle/>
                    <a:p>
                      <a:r>
                        <a:rPr lang="de-DE" sz="2000" dirty="0" err="1"/>
                        <a:t>doctus</a:t>
                      </a:r>
                      <a:r>
                        <a:rPr lang="de-DE" sz="2000" dirty="0"/>
                        <a:t> (gelehrt)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BF3F25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57">
                <a:tc>
                  <a:txBody>
                    <a:bodyPr/>
                    <a:lstStyle/>
                    <a:p>
                      <a:r>
                        <a:rPr lang="de-DE" sz="2000" dirty="0" err="1"/>
                        <a:t>appetere</a:t>
                      </a:r>
                      <a:r>
                        <a:rPr lang="de-DE" sz="2000" dirty="0"/>
                        <a:t> (erstreben)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BF3F25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feld 49"/>
          <p:cNvSpPr txBox="1"/>
          <p:nvPr/>
        </p:nvSpPr>
        <p:spPr>
          <a:xfrm>
            <a:off x="8256240" y="4973106"/>
            <a:ext cx="154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dividieren</a:t>
            </a:r>
            <a:endParaRPr lang="de-DE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8256240" y="5475358"/>
            <a:ext cx="154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Doktor</a:t>
            </a:r>
            <a:endParaRPr lang="de-DE" b="1" dirty="0"/>
          </a:p>
        </p:txBody>
      </p:sp>
      <p:sp>
        <p:nvSpPr>
          <p:cNvPr id="52" name="Textfeld 51"/>
          <p:cNvSpPr txBox="1"/>
          <p:nvPr/>
        </p:nvSpPr>
        <p:spPr>
          <a:xfrm>
            <a:off x="8271440" y="5966520"/>
            <a:ext cx="154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Appetit</a:t>
            </a:r>
            <a:endParaRPr lang="de-DE" b="1" dirty="0"/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096" y="2766427"/>
            <a:ext cx="1430140" cy="903691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4976864" y="4239288"/>
            <a:ext cx="7023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Welche deutschen Wörter haben sich wohl aus diesen lateinischen entwickelt?</a:t>
            </a:r>
          </a:p>
        </p:txBody>
      </p:sp>
    </p:spTree>
    <p:extLst>
      <p:ext uri="{BB962C8B-B14F-4D97-AF65-F5344CB8AC3E}">
        <p14:creationId xmlns:p14="http://schemas.microsoft.com/office/powerpoint/2010/main" val="1916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51384" y="231006"/>
            <a:ext cx="986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Moderne Fremdsprachen entdecken</a:t>
            </a:r>
          </a:p>
          <a:p>
            <a:r>
              <a:rPr lang="de-DE" sz="2000" b="1" dirty="0"/>
              <a:t>Etliche moderne Fremdsprachen haben sich aus Latein heraus entwickelt. </a:t>
            </a:r>
          </a:p>
          <a:p>
            <a:r>
              <a:rPr lang="de-DE" sz="2000" b="1" dirty="0"/>
              <a:t>Hier siehst du „Mutter Latein“, um sie herum stehen ihre „Kinder“.</a:t>
            </a:r>
            <a:br>
              <a:rPr lang="de-DE" sz="2000" b="1" dirty="0"/>
            </a:br>
            <a:r>
              <a:rPr lang="de-DE" sz="2000" b="1" dirty="0"/>
              <a:t>Erkennst du, um welche Länder und Sprachen es sich handelt?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55" y="1866025"/>
            <a:ext cx="8846979" cy="49919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259" y="4546678"/>
            <a:ext cx="1637729" cy="400110"/>
          </a:xfrm>
          <a:prstGeom prst="borderCallout1">
            <a:avLst>
              <a:gd name="adj1" fmla="val 48050"/>
              <a:gd name="adj2" fmla="val 99755"/>
              <a:gd name="adj3" fmla="val 185749"/>
              <a:gd name="adj4" fmla="val 105545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Portugiesisch</a:t>
            </a:r>
            <a:endParaRPr lang="de-DE" b="1" dirty="0"/>
          </a:p>
        </p:txBody>
      </p:sp>
      <p:sp>
        <p:nvSpPr>
          <p:cNvPr id="11" name="Ovale Legende 10"/>
          <p:cNvSpPr/>
          <p:nvPr/>
        </p:nvSpPr>
        <p:spPr>
          <a:xfrm>
            <a:off x="2326478" y="3036277"/>
            <a:ext cx="1237337" cy="845738"/>
          </a:xfrm>
          <a:prstGeom prst="wedgeEllipseCallout">
            <a:avLst>
              <a:gd name="adj1" fmla="val -37487"/>
              <a:gd name="adj2" fmla="val 63339"/>
            </a:avLst>
          </a:prstGeom>
          <a:solidFill>
            <a:srgbClr val="F9F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lingua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Ovale Legende 11"/>
          <p:cNvSpPr/>
          <p:nvPr/>
        </p:nvSpPr>
        <p:spPr>
          <a:xfrm>
            <a:off x="3490151" y="3298816"/>
            <a:ext cx="1252124" cy="841103"/>
          </a:xfrm>
          <a:prstGeom prst="wedgeEllipseCallout">
            <a:avLst>
              <a:gd name="adj1" fmla="val -48722"/>
              <a:gd name="adj2" fmla="val 53583"/>
            </a:avLst>
          </a:prstGeom>
          <a:solidFill>
            <a:srgbClr val="F9F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lengua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" name="Ovale Legende 13"/>
          <p:cNvSpPr/>
          <p:nvPr/>
        </p:nvSpPr>
        <p:spPr>
          <a:xfrm>
            <a:off x="4860349" y="2618347"/>
            <a:ext cx="1252124" cy="841103"/>
          </a:xfrm>
          <a:prstGeom prst="wedgeEllipseCallout">
            <a:avLst>
              <a:gd name="adj1" fmla="val -32806"/>
              <a:gd name="adj2" fmla="val 70308"/>
            </a:avLst>
          </a:prstGeom>
          <a:solidFill>
            <a:srgbClr val="F9F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langue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Ovale Legende 14"/>
          <p:cNvSpPr/>
          <p:nvPr/>
        </p:nvSpPr>
        <p:spPr>
          <a:xfrm>
            <a:off x="7496784" y="3481165"/>
            <a:ext cx="1237337" cy="845738"/>
          </a:xfrm>
          <a:prstGeom prst="wedgeEllipseCallout">
            <a:avLst>
              <a:gd name="adj1" fmla="val -41277"/>
              <a:gd name="adj2" fmla="val 56408"/>
            </a:avLst>
          </a:prstGeom>
          <a:solidFill>
            <a:srgbClr val="F9F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lingua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6" name="Ovale Legende 15"/>
          <p:cNvSpPr/>
          <p:nvPr/>
        </p:nvSpPr>
        <p:spPr>
          <a:xfrm>
            <a:off x="9284921" y="2873629"/>
            <a:ext cx="1237337" cy="845738"/>
          </a:xfrm>
          <a:prstGeom prst="wedgeEllipseCallout">
            <a:avLst>
              <a:gd name="adj1" fmla="val -46014"/>
              <a:gd name="adj2" fmla="val 52250"/>
            </a:avLst>
          </a:prstGeom>
          <a:solidFill>
            <a:srgbClr val="F9F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limba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67265" y="6035509"/>
            <a:ext cx="1193100" cy="400110"/>
          </a:xfrm>
          <a:prstGeom prst="borderCallout1">
            <a:avLst>
              <a:gd name="adj1" fmla="val 4101"/>
              <a:gd name="adj2" fmla="val 38911"/>
              <a:gd name="adj3" fmla="val -171707"/>
              <a:gd name="adj4" fmla="val 36111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Spanisch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678517" y="5509481"/>
            <a:ext cx="1433955" cy="400110"/>
          </a:xfrm>
          <a:prstGeom prst="borderCallout1">
            <a:avLst>
              <a:gd name="adj1" fmla="val 4101"/>
              <a:gd name="adj2" fmla="val 38911"/>
              <a:gd name="adj3" fmla="val -171707"/>
              <a:gd name="adj4" fmla="val 36111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Französisch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808896" y="5835454"/>
            <a:ext cx="1299935" cy="400110"/>
          </a:xfrm>
          <a:prstGeom prst="borderCallout1">
            <a:avLst>
              <a:gd name="adj1" fmla="val 4101"/>
              <a:gd name="adj2" fmla="val 38911"/>
              <a:gd name="adj3" fmla="val -142407"/>
              <a:gd name="adj4" fmla="val -20878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Italienisch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9614250" y="5509481"/>
            <a:ext cx="1428888" cy="400110"/>
          </a:xfrm>
          <a:prstGeom prst="borderCallout1">
            <a:avLst>
              <a:gd name="adj1" fmla="val 4101"/>
              <a:gd name="adj2" fmla="val 38911"/>
              <a:gd name="adj3" fmla="val -142407"/>
              <a:gd name="adj4" fmla="val -20878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Rumänisch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805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5229" y="213608"/>
            <a:ext cx="1008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English </a:t>
            </a:r>
            <a:r>
              <a:rPr lang="de-DE" sz="3200" b="1" spc="-150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meets</a:t>
            </a:r>
            <a:r>
              <a:rPr lang="de-DE" sz="3200" b="1" spc="-15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de-DE" sz="3200" b="1" spc="-150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Latin</a:t>
            </a:r>
            <a:endParaRPr lang="de-DE" sz="3200" b="1" spc="-150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de-DE" sz="2000" b="1" dirty="0"/>
              <a:t>Auch im Englischen kannst du viele Wörter aus </a:t>
            </a:r>
            <a:br>
              <a:rPr lang="de-DE" sz="2000" b="1" dirty="0"/>
            </a:br>
            <a:r>
              <a:rPr lang="de-DE" sz="2000" b="1" dirty="0"/>
              <a:t>dem Lateinischen wiederfinden: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923" y="116632"/>
            <a:ext cx="5958741" cy="3501008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62407"/>
              </p:ext>
            </p:extLst>
          </p:nvPr>
        </p:nvGraphicFramePr>
        <p:xfrm>
          <a:off x="623392" y="2319453"/>
          <a:ext cx="6747564" cy="38917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4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168">
                <a:tc>
                  <a:txBody>
                    <a:bodyPr/>
                    <a:lstStyle/>
                    <a:p>
                      <a:r>
                        <a:rPr lang="de-DE" sz="2000" dirty="0"/>
                        <a:t>Latein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Englisch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Deutsch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r>
                        <a:rPr lang="de-DE" sz="2000" dirty="0" err="1"/>
                        <a:t>lingua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language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0070C0"/>
                          </a:solidFill>
                        </a:rPr>
                        <a:t>˃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r>
                        <a:rPr lang="de-DE" sz="2000" dirty="0" err="1"/>
                        <a:t>hora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hour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70C0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r>
                        <a:rPr lang="de-DE" sz="2000" dirty="0" err="1"/>
                        <a:t>exemplum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example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70C0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r>
                        <a:rPr lang="de-DE" sz="2000" dirty="0" err="1"/>
                        <a:t>movere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to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move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70C0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r>
                        <a:rPr lang="de-DE" sz="2000" dirty="0" err="1"/>
                        <a:t>numerus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number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70C0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r>
                        <a:rPr lang="de-DE" sz="2000" dirty="0" err="1"/>
                        <a:t>vox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/>
                        <a:t>voice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70C0"/>
                          </a:solidFill>
                        </a:rPr>
                        <a:t>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481013" y="2935473"/>
            <a:ext cx="124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Sprache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481013" y="3500379"/>
            <a:ext cx="124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Stunde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481013" y="4065285"/>
            <a:ext cx="124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Beispiel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481012" y="4630191"/>
            <a:ext cx="174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sich bewegen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481012" y="5151860"/>
            <a:ext cx="174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Zahl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481011" y="5760701"/>
            <a:ext cx="174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Stimme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859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45229" y="188640"/>
            <a:ext cx="10087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pPr>
              <a:spcAft>
                <a:spcPts val="1200"/>
              </a:spcAft>
            </a:pPr>
            <a:r>
              <a:rPr lang="de-DE" sz="3200" b="1" spc="-150" dirty="0">
                <a:solidFill>
                  <a:srgbClr val="C00000"/>
                </a:solidFill>
                <a:latin typeface="Palatino Linotype" panose="02040502050505030304" pitchFamily="18" charset="0"/>
              </a:rPr>
              <a:t>Latein – ein Zukunftsfach?</a:t>
            </a:r>
          </a:p>
          <a:p>
            <a:r>
              <a:rPr lang="de-DE" sz="2000" b="1" dirty="0"/>
              <a:t>Für viele Berufe ist Latein sehr nützlich, vor allem für solche, die mit einem</a:t>
            </a:r>
          </a:p>
          <a:p>
            <a:r>
              <a:rPr lang="de-DE" sz="2000" b="1" dirty="0"/>
              <a:t>Studium an der Universität verbunden sind.</a:t>
            </a:r>
          </a:p>
          <a:p>
            <a:r>
              <a:rPr lang="de-DE" sz="2000" b="1" dirty="0"/>
              <a:t>Erkennst du, welche Berufe hier dargestellt sind?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-33454" y="2331075"/>
            <a:ext cx="12244038" cy="3032877"/>
            <a:chOff x="211868" y="2598705"/>
            <a:chExt cx="12244038" cy="3032877"/>
          </a:xfrm>
          <a:solidFill>
            <a:schemeClr val="bg1"/>
          </a:solidFill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68" y="2599728"/>
              <a:ext cx="6066269" cy="3031854"/>
            </a:xfrm>
            <a:prstGeom prst="rect">
              <a:avLst/>
            </a:prstGeom>
            <a:grpFill/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2519" y="2598705"/>
              <a:ext cx="6713387" cy="3032877"/>
            </a:xfrm>
            <a:prstGeom prst="rect">
              <a:avLst/>
            </a:prstGeom>
            <a:grpFill/>
          </p:spPr>
        </p:pic>
      </p:grpSp>
      <p:sp>
        <p:nvSpPr>
          <p:cNvPr id="9" name="Textfeld 8"/>
          <p:cNvSpPr txBox="1"/>
          <p:nvPr/>
        </p:nvSpPr>
        <p:spPr>
          <a:xfrm>
            <a:off x="327259" y="5526052"/>
            <a:ext cx="137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Richter/in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096586" y="5526052"/>
            <a:ext cx="156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Arzt / Ärztin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780263" y="5526052"/>
            <a:ext cx="215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Kunsthistoriker/in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055112" y="5526052"/>
            <a:ext cx="131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Pastor/in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7876302" y="5526052"/>
            <a:ext cx="184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Archäologe/in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0515599" y="5526052"/>
            <a:ext cx="1367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Lehrer/in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092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445</Words>
  <Application>Microsoft Office PowerPoint</Application>
  <PresentationFormat>Breitbild</PresentationFormat>
  <Paragraphs>107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Palatino Linotype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Kampmann - C.C.Buchner Verlag</dc:creator>
  <cp:lastModifiedBy>Sebastian Schulte</cp:lastModifiedBy>
  <cp:revision>119</cp:revision>
  <cp:lastPrinted>2020-03-31T18:33:56Z</cp:lastPrinted>
  <dcterms:created xsi:type="dcterms:W3CDTF">2017-12-20T13:41:24Z</dcterms:created>
  <dcterms:modified xsi:type="dcterms:W3CDTF">2020-03-31T18:37:10Z</dcterms:modified>
</cp:coreProperties>
</file>